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66" r:id="rId2"/>
    <p:sldId id="269" r:id="rId3"/>
    <p:sldId id="270" r:id="rId4"/>
    <p:sldId id="271" r:id="rId5"/>
    <p:sldId id="272" r:id="rId6"/>
    <p:sldId id="273" r:id="rId7"/>
    <p:sldId id="275" r:id="rId8"/>
    <p:sldId id="274" r:id="rId9"/>
    <p:sldId id="276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79"/>
    <p:restoredTop sz="86370"/>
  </p:normalViewPr>
  <p:slideViewPr>
    <p:cSldViewPr snapToGrid="0" snapToObjects="1">
      <p:cViewPr varScale="1">
        <p:scale>
          <a:sx n="110" d="100"/>
          <a:sy n="110" d="100"/>
        </p:scale>
        <p:origin x="960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DD8AA-EFCD-4049-B290-2AD84D79EB78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230F0-8B93-9541-A11C-5C07D4A25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97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230F0-8B93-9541-A11C-5C07D4A256A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61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230F0-8B93-9541-A11C-5C07D4A256A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814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267297"/>
            <a:ext cx="12192000" cy="48388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3748C-7BF2-404A-AC72-C23BCD2F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254" y="1564640"/>
            <a:ext cx="11465492" cy="2294172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254" y="3950888"/>
            <a:ext cx="11465492" cy="18606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3254" y="388306"/>
            <a:ext cx="5172814" cy="478159"/>
          </a:xfrm>
          <a:prstGeom prst="rect">
            <a:avLst/>
          </a:prstGeom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477" y="6249432"/>
            <a:ext cx="1181829" cy="50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607" y="6224270"/>
            <a:ext cx="504056" cy="50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874637" y="6262422"/>
            <a:ext cx="1853022" cy="467022"/>
          </a:xfrm>
          <a:prstGeom prst="rect">
            <a:avLst/>
          </a:prstGeom>
        </p:spPr>
      </p:pic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40295C94-4943-4B4D-AA30-2D186550DEAF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453623" y="6270251"/>
            <a:ext cx="2164890" cy="459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364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9665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D75CF-FE81-4D4E-AE17-2E9279689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4408771" cy="1048147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5C69E-D9E2-4945-8D10-0A69C219A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67768"/>
            <a:ext cx="6645558" cy="518919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EFAA12-1017-D24F-BA1C-92103FDAEF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3254" y="2146178"/>
            <a:ext cx="4408771" cy="401078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299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B756D8-B8E7-9243-A2BE-A2440AAEB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67770"/>
            <a:ext cx="6645558" cy="518919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617FF34-4298-D249-9A85-19BC7674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4408771" cy="1048147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4F544FF3-EE4A-8745-81B6-51F48CC57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3254" y="2146178"/>
            <a:ext cx="4408771" cy="401078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9975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267297"/>
            <a:ext cx="12192000" cy="48388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63254" y="3950888"/>
            <a:ext cx="11465492" cy="18606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www.ncrm.ac.uk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3254" y="388306"/>
            <a:ext cx="5172814" cy="478159"/>
          </a:xfrm>
          <a:prstGeom prst="rect">
            <a:avLst/>
          </a:prstGeom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477" y="6249432"/>
            <a:ext cx="1181829" cy="50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607" y="6224270"/>
            <a:ext cx="504056" cy="50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874637" y="6252596"/>
            <a:ext cx="1853022" cy="467022"/>
          </a:xfrm>
          <a:prstGeom prst="rect">
            <a:avLst/>
          </a:prstGeom>
        </p:spPr>
      </p:pic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DB10E92F-9D45-4B65-8829-15F7E725314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453623" y="6270251"/>
            <a:ext cx="2164890" cy="459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29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267297"/>
            <a:ext cx="12192000" cy="48388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3748C-7BF2-404A-AC72-C23BCD2F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254" y="1564640"/>
            <a:ext cx="11465492" cy="2294172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254" y="3950888"/>
            <a:ext cx="11465492" cy="18606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3254" y="388306"/>
            <a:ext cx="5172814" cy="478159"/>
          </a:xfrm>
          <a:prstGeom prst="rect">
            <a:avLst/>
          </a:prstGeom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477" y="6249432"/>
            <a:ext cx="1181829" cy="50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607" y="6224270"/>
            <a:ext cx="504056" cy="50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874637" y="6252596"/>
            <a:ext cx="1853022" cy="467022"/>
          </a:xfrm>
          <a:prstGeom prst="rect">
            <a:avLst/>
          </a:prstGeom>
        </p:spPr>
      </p:pic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2ACC692D-26C6-482F-96EB-2B1CB3232D3C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453623" y="6270251"/>
            <a:ext cx="2164890" cy="459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938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267297"/>
            <a:ext cx="12192000" cy="48388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3748C-7BF2-404A-AC72-C23BCD2F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254" y="1564640"/>
            <a:ext cx="11465492" cy="2294172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254" y="3950888"/>
            <a:ext cx="11465492" cy="18606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3254" y="388306"/>
            <a:ext cx="5172814" cy="478159"/>
          </a:xfrm>
          <a:prstGeom prst="rect">
            <a:avLst/>
          </a:prstGeom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477" y="6249432"/>
            <a:ext cx="1181829" cy="50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607" y="6224270"/>
            <a:ext cx="504056" cy="50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874637" y="6252596"/>
            <a:ext cx="1853022" cy="467022"/>
          </a:xfrm>
          <a:prstGeom prst="rect">
            <a:avLst/>
          </a:prstGeom>
        </p:spPr>
      </p:pic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E4EF860A-2715-4B07-A191-38E59E94322B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453623" y="6277395"/>
            <a:ext cx="2164890" cy="459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696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267297"/>
            <a:ext cx="12192000" cy="48388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3748C-7BF2-404A-AC72-C23BCD2F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254" y="1564640"/>
            <a:ext cx="11465492" cy="2294172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254" y="3950888"/>
            <a:ext cx="11465492" cy="18606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3254" y="388306"/>
            <a:ext cx="5172814" cy="478159"/>
          </a:xfrm>
          <a:prstGeom prst="rect">
            <a:avLst/>
          </a:prstGeom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477" y="6249432"/>
            <a:ext cx="1181829" cy="50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607" y="6224270"/>
            <a:ext cx="504056" cy="50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874637" y="6252596"/>
            <a:ext cx="1853022" cy="467022"/>
          </a:xfrm>
          <a:prstGeom prst="rect">
            <a:avLst/>
          </a:prstGeom>
        </p:spPr>
      </p:pic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A12ACD97-C32F-446D-8925-DC373A3D09AB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453623" y="6270251"/>
            <a:ext cx="2164890" cy="459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108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28D7D-7D49-6149-85A9-790F6302B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52792" cy="332023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EC164E-B923-E240-9549-3665C48CF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3254" y="4314986"/>
            <a:ext cx="11452792" cy="189277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4841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270E3-D185-C543-A176-FE39E0825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65492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CB8F3-4A2C-DA4D-A16E-D94E78743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6358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997A0-490A-784A-A385-F0CA6C767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65492" cy="97299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E3A61-4AAF-E649-B9B9-0ED494C8F0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3254" y="2178754"/>
            <a:ext cx="5618968" cy="4049326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07FADD-BF12-F941-A7FA-DA0D0D943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252" y="2178754"/>
            <a:ext cx="5631494" cy="404932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2001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0B68ED-93B3-CA48-BD14-08002B653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078" y="2178754"/>
            <a:ext cx="5612445" cy="6862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CB3630-FA56-C944-829B-CDE580034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0078" y="3002666"/>
            <a:ext cx="5612445" cy="32254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F61A93-23B8-BE4F-B7AB-D0733A8FA5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7252" y="2178754"/>
            <a:ext cx="5634670" cy="6862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FF97EC-EC9C-4542-AD36-17998146D9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7252" y="3002666"/>
            <a:ext cx="5634670" cy="32254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7B4DD1CF-364C-6F46-BCE5-2169AE16F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65492" cy="97299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30949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B45BDD3-1A9E-F648-95FA-6F2F7556B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65492" cy="97299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52682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DCABCB-53D2-2848-96D0-2209714C4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3254" y="2506275"/>
            <a:ext cx="11465492" cy="3711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AC2D8B6F-598E-8249-89D1-C6BBA7F3B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6549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EF70C31-5F59-4D46-8052-4E0D39FFBD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6469694"/>
            <a:ext cx="12192000" cy="38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643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51" r:id="rId5"/>
    <p:sldLayoutId id="2147483650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24BF3-8D71-FC41-9B7C-67362AE156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254" y="2138626"/>
            <a:ext cx="11465492" cy="2102070"/>
          </a:xfrm>
        </p:spPr>
        <p:txBody>
          <a:bodyPr>
            <a:normAutofit/>
          </a:bodyPr>
          <a:lstStyle/>
          <a:p>
            <a:r>
              <a:rPr lang="en-GB" sz="4400" dirty="0"/>
              <a:t>Focus Group - Introduction</a:t>
            </a:r>
            <a:br>
              <a:rPr lang="en-GB" sz="4400" dirty="0"/>
            </a:br>
            <a:r>
              <a:rPr lang="en-US" sz="3200" dirty="0"/>
              <a:t> </a:t>
            </a:r>
            <a:endParaRPr lang="en-GB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652966-0829-4244-ABC0-F1A8CC7C31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254" y="3936274"/>
            <a:ext cx="11465492" cy="2594905"/>
          </a:xfrm>
        </p:spPr>
        <p:txBody>
          <a:bodyPr>
            <a:normAutofit/>
          </a:bodyPr>
          <a:lstStyle/>
          <a:p>
            <a:r>
              <a:rPr lang="en-GB" dirty="0"/>
              <a:t>Dr Karen Lumsden</a:t>
            </a:r>
            <a:br>
              <a:rPr lang="en-GB" dirty="0"/>
            </a:br>
            <a:endParaRPr lang="en-GB" dirty="0"/>
          </a:p>
          <a:p>
            <a:endParaRPr lang="en-GB" dirty="0"/>
          </a:p>
          <a:p>
            <a:r>
              <a:rPr lang="en-GB" sz="1600" dirty="0"/>
              <a:t>Full resource, see: https://www.ncrm.ac.uk/resources/online/all/?id=20852</a:t>
            </a:r>
          </a:p>
          <a:p>
            <a:endParaRPr lang="en-GB" sz="1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8582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A2DE1CC-6C8C-4027-9712-5F5758E9770C}"/>
              </a:ext>
            </a:extLst>
          </p:cNvPr>
          <p:cNvSpPr txBox="1"/>
          <p:nvPr/>
        </p:nvSpPr>
        <p:spPr>
          <a:xfrm>
            <a:off x="0" y="3597972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www.ncrm.ac.uk</a:t>
            </a:r>
          </a:p>
        </p:txBody>
      </p:sp>
    </p:spTree>
    <p:extLst>
      <p:ext uri="{BB962C8B-B14F-4D97-AF65-F5344CB8AC3E}">
        <p14:creationId xmlns:p14="http://schemas.microsoft.com/office/powerpoint/2010/main" val="297920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284A-AF66-5934-B1DC-26D2E42FD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453962"/>
            <a:ext cx="11465492" cy="972992"/>
          </a:xfrm>
        </p:spPr>
        <p:txBody>
          <a:bodyPr anchor="ctr">
            <a:normAutofit/>
          </a:bodyPr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6AD3F-3C76-2453-1B73-FB811C071E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3254" y="1664947"/>
            <a:ext cx="5618968" cy="4049326"/>
          </a:xfrm>
        </p:spPr>
        <p:txBody>
          <a:bodyPr>
            <a:normAutofit/>
          </a:bodyPr>
          <a:lstStyle/>
          <a:p>
            <a:r>
              <a:rPr lang="en-US" sz="2600" dirty="0"/>
              <a:t>Focus groups are a qualitative method</a:t>
            </a:r>
          </a:p>
          <a:p>
            <a:r>
              <a:rPr lang="en-US" sz="2600" dirty="0"/>
              <a:t>They are used to obtain a wide variety of views or opinions </a:t>
            </a:r>
          </a:p>
          <a:p>
            <a:r>
              <a:rPr lang="en-US" sz="2600"/>
              <a:t>Participants are selected </a:t>
            </a:r>
            <a:r>
              <a:rPr lang="en-US" sz="2600" dirty="0"/>
              <a:t>based on their knowledge or experience</a:t>
            </a:r>
          </a:p>
          <a:p>
            <a:r>
              <a:rPr lang="en-US" sz="2600" dirty="0"/>
              <a:t>The interactions that take place between focus group participants are an important part of the context of data generation</a:t>
            </a:r>
          </a:p>
        </p:txBody>
      </p:sp>
      <p:pic>
        <p:nvPicPr>
          <p:cNvPr id="5" name="Picture 4" descr="A group of wooden letters on a wood surface&#10;&#10;AI-generated content may be incorrect.">
            <a:extLst>
              <a:ext uri="{FF2B5EF4-FFF2-40B4-BE49-F238E27FC236}">
                <a16:creationId xmlns:a16="http://schemas.microsoft.com/office/drawing/2014/main" id="{C525CE9C-B209-4CCA-D89B-F58C28E396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9948" b="-3"/>
          <a:stretch/>
        </p:blipFill>
        <p:spPr>
          <a:xfrm>
            <a:off x="6197252" y="1664947"/>
            <a:ext cx="5631494" cy="40493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6640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B25D5-9923-EC8A-F23D-FAA959927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480083"/>
            <a:ext cx="11465492" cy="972992"/>
          </a:xfrm>
        </p:spPr>
        <p:txBody>
          <a:bodyPr anchor="ctr">
            <a:normAutofit/>
          </a:bodyPr>
          <a:lstStyle/>
          <a:p>
            <a:r>
              <a:rPr lang="en-US" dirty="0"/>
              <a:t>Designing your focus groups</a:t>
            </a:r>
          </a:p>
        </p:txBody>
      </p:sp>
      <p:pic>
        <p:nvPicPr>
          <p:cNvPr id="5" name="Picture 4" descr="A group of people standing around a whiteboard&#10;&#10;AI-generated content may be incorrect.">
            <a:extLst>
              <a:ext uri="{FF2B5EF4-FFF2-40B4-BE49-F238E27FC236}">
                <a16:creationId xmlns:a16="http://schemas.microsoft.com/office/drawing/2014/main" id="{5635466C-FA5E-4C8F-71CB-A24569B5DB7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7376"/>
          <a:stretch/>
        </p:blipFill>
        <p:spPr>
          <a:xfrm>
            <a:off x="363254" y="1691068"/>
            <a:ext cx="5618968" cy="4049326"/>
          </a:xfrm>
          <a:prstGeom prst="rect">
            <a:avLst/>
          </a:prstGeom>
          <a:noFill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0690E-860D-31BC-6EAB-5CD35C6432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252" y="1691068"/>
            <a:ext cx="5631494" cy="4049326"/>
          </a:xfrm>
        </p:spPr>
        <p:txBody>
          <a:bodyPr>
            <a:normAutofit/>
          </a:bodyPr>
          <a:lstStyle/>
          <a:p>
            <a:r>
              <a:rPr lang="en-US" sz="2000"/>
              <a:t>Focus groups typically involve between 4 and 12 participants</a:t>
            </a:r>
          </a:p>
          <a:p>
            <a:r>
              <a:rPr lang="en-US" sz="2000"/>
              <a:t>Usually groups of strangers, but can be run with groups who already know each other (i.e. coworkers in an organization)</a:t>
            </a:r>
          </a:p>
          <a:p>
            <a:r>
              <a:rPr lang="en-US" sz="2000"/>
              <a:t>Often include payment and/or incentivization</a:t>
            </a:r>
          </a:p>
          <a:p>
            <a:r>
              <a:rPr lang="en-US" sz="2000"/>
              <a:t>Consider how to build rapport and make it a supportive space for participants</a:t>
            </a:r>
          </a:p>
          <a:p>
            <a:r>
              <a:rPr lang="en-US" sz="2000"/>
              <a:t>Number of focus groups in one study varies (between 1-20)</a:t>
            </a:r>
          </a:p>
          <a:p>
            <a:r>
              <a:rPr lang="en-US" sz="2000"/>
              <a:t>Group composition must be carefully considered</a:t>
            </a: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920924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E25D9-84EE-4B82-0DD2-8F974D6D0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514922"/>
            <a:ext cx="11465492" cy="972992"/>
          </a:xfrm>
        </p:spPr>
        <p:txBody>
          <a:bodyPr anchor="ctr">
            <a:normAutofit/>
          </a:bodyPr>
          <a:lstStyle/>
          <a:p>
            <a:r>
              <a:rPr lang="en-US" sz="3300"/>
              <a:t>Focus group agenda, focusing activities and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E1791-0E88-B113-30AA-9FCDD146FA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3254" y="1725907"/>
            <a:ext cx="5618968" cy="4049326"/>
          </a:xfrm>
        </p:spPr>
        <p:txBody>
          <a:bodyPr>
            <a:normAutofit/>
          </a:bodyPr>
          <a:lstStyle/>
          <a:p>
            <a:r>
              <a:rPr lang="en-US" sz="2200" dirty="0"/>
              <a:t>Focus group questions are usually open and exploratory</a:t>
            </a:r>
          </a:p>
          <a:p>
            <a:r>
              <a:rPr lang="en-US" sz="2200" dirty="0"/>
              <a:t>Option to include focusing exercises or activities for participants to engage in</a:t>
            </a:r>
          </a:p>
          <a:p>
            <a:r>
              <a:rPr lang="en-US" sz="2200"/>
              <a:t>Examples: </a:t>
            </a:r>
            <a:r>
              <a:rPr lang="en-US" sz="2200" dirty="0"/>
              <a:t>card-sorting, polls, coming to a consensus, problem-solving, feedback on products, timelines, mind-maps</a:t>
            </a:r>
            <a:r>
              <a:rPr lang="en-US" sz="2200"/>
              <a:t>, white-boards</a:t>
            </a:r>
            <a:endParaRPr lang="en-US" sz="2200" dirty="0"/>
          </a:p>
          <a:p>
            <a:r>
              <a:rPr lang="en-US" sz="2200" dirty="0"/>
              <a:t>Consider how to build rapport at the start of the focus group (i.e. ice-breakers and/or introductions)</a:t>
            </a:r>
          </a:p>
        </p:txBody>
      </p:sp>
      <p:pic>
        <p:nvPicPr>
          <p:cNvPr id="5" name="Picture 4" descr="A group of people sitting around a table&#10;&#10;AI-generated content may be incorrect.">
            <a:extLst>
              <a:ext uri="{FF2B5EF4-FFF2-40B4-BE49-F238E27FC236}">
                <a16:creationId xmlns:a16="http://schemas.microsoft.com/office/drawing/2014/main" id="{5AC03091-C23D-418D-EDA9-A17A29812A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965" y="1725907"/>
            <a:ext cx="4462067" cy="40493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00522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C3F34-62B9-878A-2CA6-2C82DFA13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445253"/>
            <a:ext cx="11465492" cy="972992"/>
          </a:xfrm>
        </p:spPr>
        <p:txBody>
          <a:bodyPr anchor="ctr">
            <a:normAutofit/>
          </a:bodyPr>
          <a:lstStyle/>
          <a:p>
            <a:r>
              <a:rPr lang="en-US" dirty="0"/>
              <a:t>Moderating focus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3DEE1-F9A0-7CEF-F13F-2ABF93B58C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3254" y="1656238"/>
            <a:ext cx="5618968" cy="4049326"/>
          </a:xfrm>
        </p:spPr>
        <p:txBody>
          <a:bodyPr>
            <a:normAutofit/>
          </a:bodyPr>
          <a:lstStyle/>
          <a:p>
            <a:r>
              <a:rPr lang="en-US" sz="2400"/>
              <a:t>Effective moderation is key in ensuring a successful focus group discussion</a:t>
            </a:r>
          </a:p>
          <a:p>
            <a:r>
              <a:rPr lang="en-US" sz="2400"/>
              <a:t>Encourage group interactions and keep the discussion on track</a:t>
            </a:r>
          </a:p>
          <a:p>
            <a:r>
              <a:rPr lang="en-US" sz="2400"/>
              <a:t>Moderating styles can vary</a:t>
            </a:r>
          </a:p>
          <a:p>
            <a:r>
              <a:rPr lang="en-US" sz="2400"/>
              <a:t>Pay attention to group dynamics</a:t>
            </a:r>
          </a:p>
          <a:p>
            <a:r>
              <a:rPr lang="en-US" sz="2400"/>
              <a:t>May need more than one moderator</a:t>
            </a:r>
          </a:p>
          <a:p>
            <a:r>
              <a:rPr lang="en-US" sz="2400"/>
              <a:t>Record the discussion and take notes on observations</a:t>
            </a:r>
          </a:p>
        </p:txBody>
      </p:sp>
      <p:pic>
        <p:nvPicPr>
          <p:cNvPr id="5" name="Picture 4" descr="A person standing in front of a whiteboard with a group of people sitting in chairs&#10;&#10;AI-generated content may be incorrect.">
            <a:extLst>
              <a:ext uri="{FF2B5EF4-FFF2-40B4-BE49-F238E27FC236}">
                <a16:creationId xmlns:a16="http://schemas.microsoft.com/office/drawing/2014/main" id="{506B9C1C-2452-7C4B-1C10-7C9B2221DEB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7169"/>
          <a:stretch/>
        </p:blipFill>
        <p:spPr>
          <a:xfrm>
            <a:off x="6197252" y="1656238"/>
            <a:ext cx="5631494" cy="40493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09045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FB11A-7CED-167A-39BC-086C1B50C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462671"/>
            <a:ext cx="11465492" cy="972992"/>
          </a:xfrm>
        </p:spPr>
        <p:txBody>
          <a:bodyPr anchor="ctr">
            <a:normAutofit/>
          </a:bodyPr>
          <a:lstStyle/>
          <a:p>
            <a:r>
              <a:rPr lang="en-US" dirty="0"/>
              <a:t>Online focus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ABE77-0786-F6B1-3B08-BEE27D78F3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3254" y="1673656"/>
            <a:ext cx="5618968" cy="4049326"/>
          </a:xfrm>
        </p:spPr>
        <p:txBody>
          <a:bodyPr>
            <a:normAutofit/>
          </a:bodyPr>
          <a:lstStyle/>
          <a:p>
            <a:r>
              <a:rPr lang="en-US" sz="2000"/>
              <a:t>Can widen the pool of available participants (i.e. geographically)</a:t>
            </a:r>
          </a:p>
          <a:p>
            <a:r>
              <a:rPr lang="en-US" sz="2000"/>
              <a:t>Principles and purposes of online focus groups are the same as offline</a:t>
            </a:r>
          </a:p>
          <a:p>
            <a:r>
              <a:rPr lang="en-US" sz="2000"/>
              <a:t>But must consider any differences in terms of methodology, practicalities and ethics</a:t>
            </a:r>
          </a:p>
          <a:p>
            <a:r>
              <a:rPr lang="en-US" sz="2000"/>
              <a:t>Asynchronous: text-based discussions on chat forums or WhatsApp</a:t>
            </a:r>
          </a:p>
          <a:p>
            <a:r>
              <a:rPr lang="en-US" sz="2000"/>
              <a:t>Synchronous: audio-visual conferencing technologies such as Zoom or Microsoft Teams</a:t>
            </a:r>
          </a:p>
        </p:txBody>
      </p:sp>
      <p:pic>
        <p:nvPicPr>
          <p:cNvPr id="5" name="Picture 4" descr="A person looking at a computer screen&#10;&#10;AI-generated content may be incorrect.">
            <a:extLst>
              <a:ext uri="{FF2B5EF4-FFF2-40B4-BE49-F238E27FC236}">
                <a16:creationId xmlns:a16="http://schemas.microsoft.com/office/drawing/2014/main" id="{BEBA12A1-ECEB-6C7D-B9F8-7CC80708420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7169"/>
          <a:stretch/>
        </p:blipFill>
        <p:spPr>
          <a:xfrm>
            <a:off x="6197252" y="1673656"/>
            <a:ext cx="5631494" cy="40493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54400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BBB71-6055-E75D-09D6-EACB8C1D5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453962"/>
            <a:ext cx="11465492" cy="972992"/>
          </a:xfrm>
        </p:spPr>
        <p:txBody>
          <a:bodyPr anchor="ctr">
            <a:normAutofit/>
          </a:bodyPr>
          <a:lstStyle/>
          <a:p>
            <a:r>
              <a:rPr lang="en-US" dirty="0" err="1"/>
              <a:t>Analysing</a:t>
            </a:r>
            <a:r>
              <a:rPr lang="en-US" dirty="0"/>
              <a:t> focus group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C20C0-8A0D-84E9-E90E-DA23715B73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3254" y="1664947"/>
            <a:ext cx="5732746" cy="4049326"/>
          </a:xfrm>
        </p:spPr>
        <p:txBody>
          <a:bodyPr>
            <a:normAutofit/>
          </a:bodyPr>
          <a:lstStyle/>
          <a:p>
            <a:r>
              <a:rPr lang="en-US" sz="2600"/>
              <a:t>Focus groups generate data which is different from individual interview data</a:t>
            </a:r>
          </a:p>
          <a:p>
            <a:r>
              <a:rPr lang="en-US" sz="2600" err="1"/>
              <a:t>Analyse</a:t>
            </a:r>
            <a:r>
              <a:rPr lang="en-US" sz="2600"/>
              <a:t> data within context of each focus group discussion</a:t>
            </a:r>
          </a:p>
          <a:p>
            <a:r>
              <a:rPr lang="en-US" sz="2600"/>
              <a:t>Avoid separating out individual statements or views from the focus group and presenting them as such</a:t>
            </a:r>
          </a:p>
          <a:p>
            <a:r>
              <a:rPr lang="en-US" sz="2600"/>
              <a:t>Each focus group is a ‘unit of data’</a:t>
            </a:r>
          </a:p>
        </p:txBody>
      </p:sp>
      <p:pic>
        <p:nvPicPr>
          <p:cNvPr id="5" name="Picture 4" descr="A person drawing a group of people&#10;&#10;AI-generated content may be incorrect.">
            <a:extLst>
              <a:ext uri="{FF2B5EF4-FFF2-40B4-BE49-F238E27FC236}">
                <a16:creationId xmlns:a16="http://schemas.microsoft.com/office/drawing/2014/main" id="{EBCBBF1A-11F7-6A31-83A0-DACFF2272AA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7169"/>
          <a:stretch/>
        </p:blipFill>
        <p:spPr>
          <a:xfrm>
            <a:off x="6197252" y="1664952"/>
            <a:ext cx="5631494" cy="40493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36035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B9E1A-D280-BB92-8C58-01C75F9E5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506213"/>
            <a:ext cx="11465492" cy="972992"/>
          </a:xfrm>
        </p:spPr>
        <p:txBody>
          <a:bodyPr anchor="ctr">
            <a:normAutofit/>
          </a:bodyPr>
          <a:lstStyle/>
          <a:p>
            <a:r>
              <a:rPr lang="en-US" dirty="0"/>
              <a:t>Reflexivity and ethics</a:t>
            </a:r>
          </a:p>
        </p:txBody>
      </p:sp>
      <p:pic>
        <p:nvPicPr>
          <p:cNvPr id="7" name="Picture 6" descr="A person holding a phone&#10;&#10;AI-generated content may be incorrect.">
            <a:extLst>
              <a:ext uri="{FF2B5EF4-FFF2-40B4-BE49-F238E27FC236}">
                <a16:creationId xmlns:a16="http://schemas.microsoft.com/office/drawing/2014/main" id="{747719A4-B668-A85B-358F-A96B3498043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38" r="-1" b="-1"/>
          <a:stretch/>
        </p:blipFill>
        <p:spPr>
          <a:xfrm>
            <a:off x="363254" y="1717198"/>
            <a:ext cx="5618968" cy="4049326"/>
          </a:xfrm>
          <a:prstGeom prst="rect">
            <a:avLst/>
          </a:prstGeom>
          <a:noFill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194E0-33EB-41C5-39CC-AE61F1406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252" y="1717198"/>
            <a:ext cx="5864760" cy="4049326"/>
          </a:xfrm>
        </p:spPr>
        <p:txBody>
          <a:bodyPr>
            <a:normAutofit/>
          </a:bodyPr>
          <a:lstStyle/>
          <a:p>
            <a:r>
              <a:rPr lang="en-US" sz="2400" dirty="0"/>
              <a:t>Reflexivity is a key principle in qualitative research</a:t>
            </a:r>
          </a:p>
          <a:p>
            <a:r>
              <a:rPr lang="en-US" sz="2400" dirty="0"/>
              <a:t>Consider the impact of the moderator/s on each focus group</a:t>
            </a:r>
          </a:p>
          <a:p>
            <a:r>
              <a:rPr lang="en-US" sz="2400" dirty="0"/>
              <a:t>Researcher positionality</a:t>
            </a:r>
          </a:p>
          <a:p>
            <a:r>
              <a:rPr lang="en-US" sz="2400" dirty="0"/>
              <a:t>Ethical considerations include consent, confidentiality, anonymity, privacy and right to withdraw</a:t>
            </a:r>
          </a:p>
          <a:p>
            <a:r>
              <a:rPr lang="en-US" sz="2400" dirty="0"/>
              <a:t>Ensure safety and wellbeing of participants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1021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70639-BF4E-F5F2-088D-B63D07CFB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410423"/>
            <a:ext cx="11465492" cy="972992"/>
          </a:xfrm>
        </p:spPr>
        <p:txBody>
          <a:bodyPr anchor="ctr">
            <a:normAutofit/>
          </a:bodyPr>
          <a:lstStyle/>
          <a:p>
            <a:r>
              <a:rPr lang="en-US" dirty="0"/>
              <a:t>Summary</a:t>
            </a:r>
          </a:p>
        </p:txBody>
      </p:sp>
      <p:pic>
        <p:nvPicPr>
          <p:cNvPr id="5" name="Picture 4" descr="A group of people sitting under a table&#10;&#10;AI-generated content may be incorrect.">
            <a:extLst>
              <a:ext uri="{FF2B5EF4-FFF2-40B4-BE49-F238E27FC236}">
                <a16:creationId xmlns:a16="http://schemas.microsoft.com/office/drawing/2014/main" id="{C5C55B68-D368-13AE-52A8-A10FFAB86CB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6680" b="-2"/>
          <a:stretch/>
        </p:blipFill>
        <p:spPr>
          <a:xfrm>
            <a:off x="363254" y="1621408"/>
            <a:ext cx="5618968" cy="4049326"/>
          </a:xfrm>
          <a:prstGeom prst="rect">
            <a:avLst/>
          </a:prstGeom>
          <a:noFill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06069-F672-1DBB-6FAA-FF52DB7CAC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252" y="1621408"/>
            <a:ext cx="5770630" cy="4049326"/>
          </a:xfrm>
        </p:spPr>
        <p:txBody>
          <a:bodyPr>
            <a:noAutofit/>
          </a:bodyPr>
          <a:lstStyle/>
          <a:p>
            <a:r>
              <a:rPr lang="en-US" sz="2200" dirty="0"/>
              <a:t>Focus groups help us to address a variety of questions and insights in social research</a:t>
            </a:r>
          </a:p>
          <a:p>
            <a:r>
              <a:rPr lang="en-US" sz="2200" dirty="0"/>
              <a:t>E.g. views of marginalized groups, citizens, people’s lived experiences, expert knowledge, community membership, the dynamics of political processes</a:t>
            </a:r>
          </a:p>
          <a:p>
            <a:r>
              <a:rPr lang="en-US" sz="2200" dirty="0"/>
              <a:t>They explore ‘what’ people think and also ‘why’ they think as they do</a:t>
            </a:r>
          </a:p>
          <a:p>
            <a:r>
              <a:rPr lang="en-US" sz="2200" dirty="0"/>
              <a:t>They are flexible in terms of how we design and conduct them (i.e. online or in person)</a:t>
            </a:r>
          </a:p>
        </p:txBody>
      </p:sp>
    </p:spTree>
    <p:extLst>
      <p:ext uri="{BB962C8B-B14F-4D97-AF65-F5344CB8AC3E}">
        <p14:creationId xmlns:p14="http://schemas.microsoft.com/office/powerpoint/2010/main" val="3863168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CRM">
      <a:dk1>
        <a:srgbClr val="545860"/>
      </a:dk1>
      <a:lt1>
        <a:srgbClr val="FFFFFF"/>
      </a:lt1>
      <a:dk2>
        <a:srgbClr val="545860"/>
      </a:dk2>
      <a:lt2>
        <a:srgbClr val="E7E6E6"/>
      </a:lt2>
      <a:accent1>
        <a:srgbClr val="5BC3F5"/>
      </a:accent1>
      <a:accent2>
        <a:srgbClr val="3A5CB7"/>
      </a:accent2>
      <a:accent3>
        <a:srgbClr val="FFB653"/>
      </a:accent3>
      <a:accent4>
        <a:srgbClr val="E56B59"/>
      </a:accent4>
      <a:accent5>
        <a:srgbClr val="545860"/>
      </a:accent5>
      <a:accent6>
        <a:srgbClr val="E7E6E6"/>
      </a:accent6>
      <a:hlink>
        <a:srgbClr val="3A5CB7"/>
      </a:hlink>
      <a:folHlink>
        <a:srgbClr val="E56B5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A600451-2323-8640-8B92-977B474FAEB6}" vid="{1B9421E0-F233-9642-B89D-3A95E4A52F8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524</Words>
  <Application>Microsoft Office PowerPoint</Application>
  <PresentationFormat>Widescreen</PresentationFormat>
  <Paragraphs>53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Focus Group - Introduction  </vt:lpstr>
      <vt:lpstr>Introduction</vt:lpstr>
      <vt:lpstr>Designing your focus groups</vt:lpstr>
      <vt:lpstr>Focus group agenda, focusing activities and questions</vt:lpstr>
      <vt:lpstr>Moderating focus groups</vt:lpstr>
      <vt:lpstr>Online focus groups</vt:lpstr>
      <vt:lpstr>Analysing focus group data</vt:lpstr>
      <vt:lpstr>Reflexivity and ethics</vt:lpstr>
      <vt:lpstr>Summary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Blunt</dc:creator>
  <cp:lastModifiedBy>Gil Dekel</cp:lastModifiedBy>
  <cp:revision>36</cp:revision>
  <dcterms:created xsi:type="dcterms:W3CDTF">2020-05-12T14:44:09Z</dcterms:created>
  <dcterms:modified xsi:type="dcterms:W3CDTF">2025-02-18T14:41:38Z</dcterms:modified>
</cp:coreProperties>
</file>